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72" r:id="rId4"/>
    <p:sldId id="300" r:id="rId5"/>
    <p:sldId id="292" r:id="rId6"/>
    <p:sldId id="301" r:id="rId7"/>
    <p:sldId id="302" r:id="rId8"/>
    <p:sldId id="276" r:id="rId9"/>
    <p:sldId id="293" r:id="rId10"/>
    <p:sldId id="294" r:id="rId11"/>
    <p:sldId id="277" r:id="rId12"/>
    <p:sldId id="278" r:id="rId13"/>
    <p:sldId id="287" r:id="rId14"/>
    <p:sldId id="288" r:id="rId15"/>
    <p:sldId id="279" r:id="rId16"/>
    <p:sldId id="289" r:id="rId17"/>
    <p:sldId id="298" r:id="rId18"/>
    <p:sldId id="29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66"/>
    <a:srgbClr val="FF99FF"/>
    <a:srgbClr val="0000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6628F-0909-4EA9-A1B0-76CFB343CBBB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2153E-9BB2-4705-A63C-916ACD7E8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4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2153E-9BB2-4705-A63C-916ACD7E8E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6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2153E-9BB2-4705-A63C-916ACD7E8E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0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 userDrawn="1"/>
          </p:nvSpPr>
          <p:spPr>
            <a:xfrm>
              <a:off x="0" y="0"/>
              <a:ext cx="9144000" cy="6858000"/>
            </a:xfrm>
            <a:prstGeom prst="frame">
              <a:avLst>
                <a:gd name="adj1" fmla="val 1591"/>
              </a:avLst>
            </a:prstGeom>
            <a:gradFill flip="none" rotWithShape="1">
              <a:gsLst>
                <a:gs pos="59570">
                  <a:schemeClr val="accent3">
                    <a:lumMod val="50000"/>
                  </a:schemeClr>
                </a:gs>
                <a:gs pos="80000">
                  <a:srgbClr val="00B0F0"/>
                </a:gs>
                <a:gs pos="18000">
                  <a:srgbClr val="003300"/>
                </a:gs>
                <a:gs pos="0">
                  <a:schemeClr val="accent6">
                    <a:lumMod val="50000"/>
                  </a:schemeClr>
                </a:gs>
                <a:gs pos="38000">
                  <a:srgbClr val="000099"/>
                </a:gs>
                <a:gs pos="100000">
                  <a:srgbClr val="7030A0"/>
                </a:gs>
              </a:gsLst>
              <a:path path="rect">
                <a:fillToRect l="100000" b="100000"/>
              </a:path>
              <a:tileRect t="-100000" r="-100000"/>
            </a:gra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 userDrawn="1"/>
          </p:nvSpPr>
          <p:spPr>
            <a:xfrm>
              <a:off x="152400" y="103910"/>
              <a:ext cx="8839200" cy="6629400"/>
            </a:xfrm>
            <a:prstGeom prst="frame">
              <a:avLst>
                <a:gd name="adj1" fmla="val 1424"/>
              </a:avLst>
            </a:prstGeom>
            <a:pattFill prst="pct6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>
              <a:off x="13854" y="13854"/>
              <a:ext cx="976745" cy="976745"/>
            </a:xfrm>
            <a:prstGeom prst="halfFrame">
              <a:avLst>
                <a:gd name="adj1" fmla="val 18976"/>
                <a:gd name="adj2" fmla="val 24436"/>
              </a:avLst>
            </a:prstGeom>
            <a:gradFill flip="none" rotWithShape="1">
              <a:gsLst>
                <a:gs pos="23000">
                  <a:schemeClr val="accent3">
                    <a:lumMod val="50000"/>
                  </a:schemeClr>
                </a:gs>
                <a:gs pos="48000">
                  <a:schemeClr val="accent2">
                    <a:lumMod val="75000"/>
                  </a:schemeClr>
                </a:gs>
                <a:gs pos="73000">
                  <a:srgbClr val="00B0F0"/>
                </a:gs>
                <a:gs pos="0">
                  <a:schemeClr val="accent3">
                    <a:lumMod val="75000"/>
                  </a:schemeClr>
                </a:gs>
                <a:gs pos="100000">
                  <a:srgbClr val="7030A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5400000">
              <a:off x="8153400" y="13855"/>
              <a:ext cx="976745" cy="976745"/>
            </a:xfrm>
            <a:prstGeom prst="halfFrame">
              <a:avLst>
                <a:gd name="adj1" fmla="val 24651"/>
                <a:gd name="adj2" fmla="val 18761"/>
              </a:avLst>
            </a:prstGeom>
            <a:gradFill flip="none" rotWithShape="1">
              <a:gsLst>
                <a:gs pos="23000">
                  <a:schemeClr val="accent3">
                    <a:lumMod val="50000"/>
                  </a:schemeClr>
                </a:gs>
                <a:gs pos="48000">
                  <a:schemeClr val="accent2">
                    <a:lumMod val="75000"/>
                  </a:schemeClr>
                </a:gs>
                <a:gs pos="73000">
                  <a:srgbClr val="00B0F0"/>
                </a:gs>
                <a:gs pos="0">
                  <a:schemeClr val="accent3">
                    <a:lumMod val="75000"/>
                  </a:schemeClr>
                </a:gs>
                <a:gs pos="100000">
                  <a:srgbClr val="7030A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16200000">
              <a:off x="13855" y="5867400"/>
              <a:ext cx="976745" cy="976745"/>
            </a:xfrm>
            <a:prstGeom prst="halfFrame">
              <a:avLst>
                <a:gd name="adj1" fmla="val 23231"/>
                <a:gd name="adj2" fmla="val 21599"/>
              </a:avLst>
            </a:prstGeom>
            <a:gradFill flip="none" rotWithShape="1">
              <a:gsLst>
                <a:gs pos="23000">
                  <a:schemeClr val="accent3">
                    <a:lumMod val="50000"/>
                  </a:schemeClr>
                </a:gs>
                <a:gs pos="48000">
                  <a:schemeClr val="accent2">
                    <a:lumMod val="75000"/>
                  </a:schemeClr>
                </a:gs>
                <a:gs pos="73000">
                  <a:srgbClr val="00B0F0"/>
                </a:gs>
                <a:gs pos="0">
                  <a:schemeClr val="accent3">
                    <a:lumMod val="75000"/>
                  </a:schemeClr>
                </a:gs>
                <a:gs pos="100000">
                  <a:srgbClr val="7030A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 userDrawn="1"/>
          </p:nvSpPr>
          <p:spPr>
            <a:xfrm rot="10800000">
              <a:off x="8125688" y="5874327"/>
              <a:ext cx="1004456" cy="976745"/>
            </a:xfrm>
            <a:prstGeom prst="halfFrame">
              <a:avLst>
                <a:gd name="adj1" fmla="val 23231"/>
                <a:gd name="adj2" fmla="val 24436"/>
              </a:avLst>
            </a:prstGeom>
            <a:gradFill flip="none" rotWithShape="1">
              <a:gsLst>
                <a:gs pos="23000">
                  <a:schemeClr val="accent3">
                    <a:lumMod val="50000"/>
                  </a:schemeClr>
                </a:gs>
                <a:gs pos="48000">
                  <a:schemeClr val="accent2">
                    <a:lumMod val="75000"/>
                  </a:schemeClr>
                </a:gs>
                <a:gs pos="73000">
                  <a:srgbClr val="00B0F0"/>
                </a:gs>
                <a:gs pos="0">
                  <a:schemeClr val="accent3">
                    <a:lumMod val="75000"/>
                  </a:schemeClr>
                </a:gs>
                <a:gs pos="100000">
                  <a:srgbClr val="7030A0"/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510" y="270164"/>
            <a:ext cx="8458200" cy="1634836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শিক্ষার্থী আজকের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 ক্লাশে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 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2057400"/>
            <a:ext cx="8458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48491" y="0"/>
            <a:ext cx="8915400" cy="1524000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নীরব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34"/>
          <a:stretch/>
        </p:blipFill>
        <p:spPr>
          <a:xfrm>
            <a:off x="2667000" y="2286000"/>
            <a:ext cx="4844427" cy="2833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24000"/>
            <a:ext cx="769620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8001000" cy="838200"/>
          </a:xfrm>
          <a:prstGeom prst="rect">
            <a:avLst/>
          </a:prstGeom>
          <a:gradFill flip="none" rotWithShape="1">
            <a:gsLst>
              <a:gs pos="74584">
                <a:srgbClr val="BD9FB9"/>
              </a:gs>
              <a:gs pos="63000">
                <a:srgbClr val="BD9FBA"/>
              </a:gs>
              <a:gs pos="23350">
                <a:schemeClr val="accent6">
                  <a:lumMod val="60000"/>
                  <a:lumOff val="4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rgbClr val="FF99FF">
                  <a:lumMod val="68000"/>
                </a:srgbClr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rgbClr val="0000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bn-BD" sz="36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নতুন  শব্দের অর্থ জেনে নেই </a:t>
            </a:r>
            <a:endParaRPr lang="en-US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609600" y="1676400"/>
            <a:ext cx="2133600" cy="1143000"/>
          </a:xfrm>
          <a:prstGeom prst="downArrowCallout">
            <a:avLst/>
          </a:prstGeom>
          <a:pattFill prst="pct80">
            <a:fgClr>
              <a:schemeClr val="accent5"/>
            </a:fgClr>
            <a:bgClr>
              <a:schemeClr val="bg1"/>
            </a:bgClr>
          </a:patt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</a:t>
            </a:r>
            <a:endParaRPr lang="en-US" sz="40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6400800" y="1676400"/>
            <a:ext cx="2133600" cy="1143000"/>
          </a:xfrm>
          <a:prstGeom prst="downArrowCallout">
            <a:avLst/>
          </a:prstGeom>
          <a:pattFill prst="pct80">
            <a:fgClr>
              <a:schemeClr val="accent5"/>
            </a:fgClr>
            <a:bgClr>
              <a:schemeClr val="bg1"/>
            </a:bgClr>
          </a:patt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352800" y="1676400"/>
            <a:ext cx="2438400" cy="838200"/>
          </a:xfrm>
          <a:prstGeom prst="leftRightArrow">
            <a:avLst/>
          </a:prstGeom>
          <a:gradFill flip="none" rotWithShape="1">
            <a:gsLst>
              <a:gs pos="50832">
                <a:schemeClr val="accent6">
                  <a:lumMod val="60000"/>
                  <a:lumOff val="40000"/>
                </a:schemeClr>
              </a:gs>
              <a:gs pos="76000">
                <a:schemeClr val="accent4">
                  <a:lumMod val="40000"/>
                  <a:lumOff val="60000"/>
                </a:schemeClr>
              </a:gs>
              <a:gs pos="0">
                <a:schemeClr val="accent4">
                  <a:tint val="50000"/>
                  <a:satMod val="300000"/>
                </a:schemeClr>
              </a:gs>
              <a:gs pos="24000">
                <a:schemeClr val="bg2">
                  <a:lumMod val="75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 ক্লিক উত্তর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124200"/>
            <a:ext cx="2438400" cy="685800"/>
          </a:xfrm>
          <a:prstGeom prst="rect">
            <a:avLst/>
          </a:prstGeom>
          <a:gradFill flip="none" rotWithShape="1">
            <a:gsLst>
              <a:gs pos="50810">
                <a:schemeClr val="accent2">
                  <a:lumMod val="20000"/>
                  <a:lumOff val="80000"/>
                </a:schemeClr>
              </a:gs>
              <a:gs pos="27120">
                <a:schemeClr val="accent6">
                  <a:lumMod val="20000"/>
                  <a:lumOff val="8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92090">
                <a:srgbClr val="D2AFAF"/>
              </a:gs>
              <a:gs pos="86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পানকৌড়ি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3124200"/>
            <a:ext cx="3352800" cy="762000"/>
          </a:xfrm>
          <a:prstGeom prst="rect">
            <a:avLst/>
          </a:prstGeom>
          <a:gradFill flip="none" rotWithShape="1">
            <a:gsLst>
              <a:gs pos="50810">
                <a:schemeClr val="accent2">
                  <a:lumMod val="20000"/>
                  <a:lumOff val="80000"/>
                </a:schemeClr>
              </a:gs>
              <a:gs pos="27120">
                <a:schemeClr val="accent6">
                  <a:lumMod val="20000"/>
                  <a:lumOff val="8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92090">
                <a:srgbClr val="D2AFAF"/>
              </a:gs>
              <a:gs pos="86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 রঙের হাঁস জাতীয় মাছ শিকারী পাখী  </a:t>
            </a:r>
            <a:endParaRPr 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343400"/>
            <a:ext cx="2438400" cy="685800"/>
          </a:xfrm>
          <a:prstGeom prst="rect">
            <a:avLst/>
          </a:prstGeom>
          <a:gradFill flip="none" rotWithShape="1">
            <a:gsLst>
              <a:gs pos="50810">
                <a:schemeClr val="accent2">
                  <a:lumMod val="20000"/>
                  <a:lumOff val="80000"/>
                </a:schemeClr>
              </a:gs>
              <a:gs pos="27120">
                <a:schemeClr val="accent6">
                  <a:lumMod val="20000"/>
                  <a:lumOff val="8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92090">
                <a:srgbClr val="D2AFAF"/>
              </a:gs>
              <a:gs pos="86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নাইতে </a:t>
            </a:r>
            <a:endParaRPr lang="en-US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4343400"/>
            <a:ext cx="3276600" cy="647700"/>
          </a:xfrm>
          <a:prstGeom prst="rect">
            <a:avLst/>
          </a:prstGeom>
          <a:gradFill flip="none" rotWithShape="1">
            <a:gsLst>
              <a:gs pos="50810">
                <a:schemeClr val="accent2">
                  <a:lumMod val="20000"/>
                  <a:lumOff val="80000"/>
                </a:schemeClr>
              </a:gs>
              <a:gs pos="27120">
                <a:schemeClr val="accent6">
                  <a:lumMod val="20000"/>
                  <a:lumOff val="8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92090">
                <a:srgbClr val="D2AFAF"/>
              </a:gs>
              <a:gs pos="86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গোসল করতে  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410200"/>
            <a:ext cx="2438400" cy="762000"/>
          </a:xfrm>
          <a:prstGeom prst="rect">
            <a:avLst/>
          </a:prstGeom>
          <a:gradFill flip="none" rotWithShape="1">
            <a:gsLst>
              <a:gs pos="50810">
                <a:schemeClr val="accent2">
                  <a:lumMod val="20000"/>
                  <a:lumOff val="80000"/>
                </a:schemeClr>
              </a:gs>
              <a:gs pos="27120">
                <a:schemeClr val="accent6">
                  <a:lumMod val="20000"/>
                  <a:lumOff val="8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92090">
                <a:srgbClr val="D2AFAF"/>
              </a:gs>
              <a:gs pos="86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গহিন  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2600" y="5372100"/>
            <a:ext cx="3124200" cy="876300"/>
          </a:xfrm>
          <a:prstGeom prst="rect">
            <a:avLst/>
          </a:prstGeom>
          <a:gradFill flip="none" rotWithShape="1">
            <a:gsLst>
              <a:gs pos="50810">
                <a:schemeClr val="accent2">
                  <a:lumMod val="20000"/>
                  <a:lumOff val="80000"/>
                </a:schemeClr>
              </a:gs>
              <a:gs pos="27120">
                <a:schemeClr val="accent6">
                  <a:lumMod val="20000"/>
                  <a:lumOff val="8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92090">
                <a:srgbClr val="D2AFAF"/>
              </a:gs>
              <a:gs pos="86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 </a:t>
            </a:r>
            <a:r>
              <a:rPr lang="bn-BD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386" y="3124200"/>
            <a:ext cx="2109788" cy="976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44" y="4333009"/>
            <a:ext cx="2018218" cy="847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44" y="5410200"/>
            <a:ext cx="2018218" cy="90963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771900" y="2362200"/>
            <a:ext cx="1600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ক্লিক চিত্র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9786" y="381000"/>
            <a:ext cx="2651414" cy="762000"/>
          </a:xfrm>
          <a:prstGeom prst="rect">
            <a:avLst/>
          </a:prstGeom>
          <a:pattFill prst="shingle">
            <a:fgClr>
              <a:srgbClr val="FF0000"/>
            </a:fgClr>
            <a:bgClr>
              <a:schemeClr val="bg1"/>
            </a:bgClr>
          </a:patt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600199"/>
            <a:ext cx="5152460" cy="595746"/>
            <a:chOff x="457200" y="1600199"/>
            <a:chExt cx="5152460" cy="595746"/>
          </a:xfrm>
        </p:grpSpPr>
        <p:sp>
          <p:nvSpPr>
            <p:cNvPr id="3" name="Rectangle 2"/>
            <p:cNvSpPr/>
            <p:nvPr/>
          </p:nvSpPr>
          <p:spPr>
            <a:xfrm>
              <a:off x="907732" y="1611170"/>
              <a:ext cx="470192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বাঁচতে দাও কবিতা  কে লিখেছেন ?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57200" y="1600199"/>
              <a:ext cx="381000" cy="520987"/>
            </a:xfrm>
            <a:prstGeom prst="rightArrow">
              <a:avLst/>
            </a:prstGeom>
            <a:gradFill>
              <a:gsLst>
                <a:gs pos="45391">
                  <a:srgbClr val="FF0000"/>
                </a:gs>
                <a:gs pos="19600">
                  <a:schemeClr val="accent3">
                    <a:lumMod val="40000"/>
                    <a:lumOff val="6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7200" y="2376054"/>
            <a:ext cx="3381142" cy="595746"/>
            <a:chOff x="457200" y="1600199"/>
            <a:chExt cx="3381142" cy="595746"/>
          </a:xfrm>
        </p:grpSpPr>
        <p:sp>
          <p:nvSpPr>
            <p:cNvPr id="7" name="Rectangle 6"/>
            <p:cNvSpPr/>
            <p:nvPr/>
          </p:nvSpPr>
          <p:spPr>
            <a:xfrm>
              <a:off x="907732" y="1611170"/>
              <a:ext cx="29306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গাঙেশব্দের অর্থ কী ?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57200" y="1600199"/>
              <a:ext cx="381000" cy="520987"/>
            </a:xfrm>
            <a:prstGeom prst="rightArrow">
              <a:avLst/>
            </a:prstGeom>
            <a:gradFill>
              <a:gsLst>
                <a:gs pos="45391">
                  <a:srgbClr val="FF0000"/>
                </a:gs>
                <a:gs pos="19600">
                  <a:schemeClr val="accent3">
                    <a:lumMod val="40000"/>
                    <a:lumOff val="6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3214254"/>
            <a:ext cx="3693728" cy="595746"/>
            <a:chOff x="457200" y="1600199"/>
            <a:chExt cx="3693728" cy="595746"/>
          </a:xfrm>
        </p:grpSpPr>
        <p:sp>
          <p:nvSpPr>
            <p:cNvPr id="10" name="Rectangle 9"/>
            <p:cNvSpPr/>
            <p:nvPr/>
          </p:nvSpPr>
          <p:spPr>
            <a:xfrm>
              <a:off x="907732" y="1611170"/>
              <a:ext cx="32431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নাইতে শব্দের </a:t>
              </a: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অর্থ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 ?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57200" y="1600199"/>
              <a:ext cx="381000" cy="520987"/>
            </a:xfrm>
            <a:prstGeom prst="rightArrow">
              <a:avLst/>
            </a:prstGeom>
            <a:gradFill>
              <a:gsLst>
                <a:gs pos="45391">
                  <a:srgbClr val="FF0000"/>
                </a:gs>
                <a:gs pos="19600">
                  <a:schemeClr val="accent3">
                    <a:lumMod val="40000"/>
                    <a:lumOff val="6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47700" y="4343400"/>
            <a:ext cx="2781300" cy="685800"/>
          </a:xfrm>
          <a:prstGeom prst="round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১.শামসুর রাহমান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24449" y="4343400"/>
            <a:ext cx="1580951" cy="685800"/>
          </a:xfrm>
          <a:prstGeom prst="round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নদীতে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0" y="4267200"/>
            <a:ext cx="3396251" cy="838200"/>
          </a:xfrm>
          <a:prstGeom prst="round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৩.গোসল করতে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655" y="5029200"/>
            <a:ext cx="4177145" cy="152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তো দ্যাখো ফুলবাগানে গোলাপ ফোটে, </a:t>
            </a:r>
          </a:p>
          <a:p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ফুটতে দাও  ।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5855" y="5029200"/>
            <a:ext cx="4253345" cy="152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রঙিন কাটা ঘুড়ির পিছে বালক ছোটে ,</a:t>
            </a:r>
          </a:p>
          <a:p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   ছুটতে দাও ।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8" y="744839"/>
            <a:ext cx="3366654" cy="3698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7"/>
          <a:stretch/>
        </p:blipFill>
        <p:spPr>
          <a:xfrm>
            <a:off x="4809624" y="737912"/>
            <a:ext cx="3334936" cy="3698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752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991" y="5108864"/>
            <a:ext cx="3657600" cy="1295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নীল আকাশের সোনালি চিল মেলছে পাখা,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মেলতে দাও ।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5036128"/>
            <a:ext cx="4419600" cy="1295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জোনাক পোঁকা আলোর খেলা খেলছে রোজই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খেলতে দাও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1748"/>
            <a:ext cx="2897591" cy="3339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12" y="762000"/>
            <a:ext cx="3372787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4957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2186" y="595746"/>
            <a:ext cx="2803814" cy="762000"/>
          </a:xfrm>
          <a:prstGeom prst="rect">
            <a:avLst/>
          </a:prstGeom>
          <a:pattFill prst="shingle">
            <a:fgClr>
              <a:srgbClr val="FF0000"/>
            </a:fgClr>
            <a:bgClr>
              <a:schemeClr val="bg1"/>
            </a:bgClr>
          </a:patt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8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29490" y="2118470"/>
            <a:ext cx="482763" cy="52322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71581" y="1626027"/>
            <a:ext cx="494821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রঙিন কাটা ঘুড়ির পিছে বালক ছোটে  ব্যাখ্যা কর ?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1" y="3120276"/>
            <a:ext cx="7772400" cy="34428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</a:p>
          <a:p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উদ্দেশ্যহীন ছুটে চলাতেই শিশুর আনন্দ, এ কারণেই রঙিন কাটা ঘুড়ির পিছে বালক ছুটে চলে ।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শিশু-কিশোররা ছেলেবেলায় দুরন্ত প্রকৃতির হয়। প্রতিটি মানুষের বুদ্ধির বিকাশ আর বেড়ে ওঠার উপযুক্ত সময় শিশুকাল। মুলত বালকের রঙিন কাটা ঘুড়ির পিছনে ছুটে চলাতেই আনন্দ। তাই সে ছুটে চলে ।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209309"/>
            <a:ext cx="41910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 দিনে নরম ছায়ায় ডাকছে ঘুঘু ,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ডাকতে  দাও 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599709" y="5264727"/>
            <a:ext cx="4191000" cy="1219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বালির ওপর কত্ত কিছু আঁকছে শিশু ,</a:t>
            </a:r>
          </a:p>
          <a:p>
            <a:pPr algn="ctr"/>
            <a:r>
              <a:rPr lang="bn-BD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আঁকতে দাও ।  </a:t>
            </a:r>
            <a:r>
              <a:rPr lang="bn-BD" dirty="0" smtClean="0">
                <a:solidFill>
                  <a:srgbClr val="000099"/>
                </a:solidFill>
              </a:rPr>
              <a:t> 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0" y="1378379"/>
            <a:ext cx="3919752" cy="29511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19200"/>
            <a:ext cx="3429000" cy="3110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96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4745" y="5105399"/>
            <a:ext cx="4357255" cy="139930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কাজল বিলে পানকৌড়ি নাইছে সুখে,</a:t>
            </a:r>
          </a:p>
          <a:p>
            <a:pPr algn="ctr"/>
            <a:r>
              <a:rPr lang="bn-BD" sz="2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নাইতে দাও ।</a:t>
            </a:r>
            <a:endParaRPr lang="en-US" sz="28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48200" y="5105398"/>
            <a:ext cx="4267201" cy="152400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গহিন গাঙে সুজন মাঝি বাইছে নাও,</a:t>
            </a: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বাইতে দাও 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03" y="1116722"/>
            <a:ext cx="3582897" cy="3150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54" y="1116722"/>
            <a:ext cx="3401291" cy="3212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1909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5181600"/>
            <a:ext cx="4114800" cy="10668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নরম রোদে শ্যামা পাখি নাচ জুড়েছে ,</a:t>
            </a:r>
          </a:p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নাচতে দাও 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24400" y="5230090"/>
            <a:ext cx="4114800" cy="1066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শিশু,পাখি,ফুলের কঁড়ি-সবাইকে আজ,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বাঁচতে দাও 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849111"/>
            <a:ext cx="3311236" cy="3559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r="20634"/>
          <a:stretch/>
        </p:blipFill>
        <p:spPr>
          <a:xfrm>
            <a:off x="4953000" y="911456"/>
            <a:ext cx="3226218" cy="3524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33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2186" y="623455"/>
            <a:ext cx="2803814" cy="762000"/>
          </a:xfrm>
          <a:prstGeom prst="rect">
            <a:avLst/>
          </a:prstGeom>
          <a:pattFill prst="shingle">
            <a:fgClr>
              <a:srgbClr val="FF0000"/>
            </a:fgClr>
            <a:bgClr>
              <a:schemeClr val="bg1"/>
            </a:bgClr>
          </a:patt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0800000" flipV="1">
            <a:off x="1523999" y="4512659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শিশু,পাখি,ফুলের কুঁড়ি-সবাইকে আজ </a:t>
            </a:r>
          </a:p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বাঁচতে দাও।  - বুঝিয়ে লেখ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83341"/>
            <a:ext cx="4648200" cy="24743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72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0" y="3352801"/>
            <a:ext cx="4107873" cy="2717811"/>
          </a:xfrm>
          <a:prstGeom prst="roundRect">
            <a:avLst/>
          </a:prstGeom>
          <a:gradFill>
            <a:gsLst>
              <a:gs pos="69190">
                <a:schemeClr val="tx2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৬ষ্ঠ </a:t>
            </a:r>
          </a:p>
          <a:p>
            <a:pPr algn="ctr"/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 -১ম পত্র</a:t>
            </a:r>
          </a:p>
          <a:p>
            <a:pPr algn="ctr"/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16-Point Star 5"/>
          <p:cNvSpPr/>
          <p:nvPr/>
        </p:nvSpPr>
        <p:spPr>
          <a:xfrm>
            <a:off x="1524000" y="287482"/>
            <a:ext cx="5181600" cy="1007918"/>
          </a:xfrm>
          <a:prstGeom prst="star16">
            <a:avLst/>
          </a:prstGeom>
          <a:gradFill>
            <a:gsLst>
              <a:gs pos="69190">
                <a:schemeClr val="accent2">
                  <a:lumMod val="60000"/>
                  <a:lumOff val="4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bg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72" y="1295400"/>
            <a:ext cx="1607127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2971800" cy="25146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457200" y="3903519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শফিউল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আলম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হাতিম</a:t>
            </a:r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সহকারী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শিক্ষক</a:t>
            </a:r>
            <a:r>
              <a:rPr lang="en-US" sz="2000" b="1" dirty="0" smtClean="0"/>
              <a:t>(  </a:t>
            </a:r>
            <a:r>
              <a:rPr lang="en-US" sz="2000" b="1" dirty="0" err="1" smtClean="0"/>
              <a:t>কৃষি</a:t>
            </a:r>
            <a:r>
              <a:rPr lang="en-US" sz="2000" b="1" dirty="0" smtClean="0"/>
              <a:t>)</a:t>
            </a:r>
          </a:p>
          <a:p>
            <a:r>
              <a:rPr lang="en-US" sz="2000" b="1" dirty="0" err="1" smtClean="0"/>
              <a:t>জয়কা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সাতাশী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উচ্চ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বিদ্যালয়</a:t>
            </a:r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কেন্দুয়া</a:t>
            </a:r>
            <a:r>
              <a:rPr lang="en-US" sz="2000" b="1" dirty="0" smtClean="0"/>
              <a:t> –</a:t>
            </a:r>
            <a:r>
              <a:rPr lang="en-US" sz="2000" b="1" dirty="0" err="1" smtClean="0"/>
              <a:t>নেত্রকোনা</a:t>
            </a:r>
            <a:r>
              <a:rPr lang="en-US" sz="2000" b="1" dirty="0" smtClean="0"/>
              <a:t> </a:t>
            </a:r>
          </a:p>
          <a:p>
            <a:r>
              <a:rPr lang="bn-IN" sz="2000" b="1" dirty="0" smtClean="0"/>
              <a:t>মো</a:t>
            </a:r>
            <a:r>
              <a:rPr lang="en-US" sz="2000" b="1" dirty="0" err="1" smtClean="0"/>
              <a:t>বাইল</a:t>
            </a:r>
            <a:r>
              <a:rPr lang="en-US" sz="2000" b="1" dirty="0" smtClean="0"/>
              <a:t> -০১৭১২-৩৭২৪৯৭ </a:t>
            </a:r>
            <a:r>
              <a:rPr lang="bn-IN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7303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1419" y="381000"/>
            <a:ext cx="2603581" cy="762000"/>
          </a:xfrm>
          <a:prstGeom prst="rect">
            <a:avLst/>
          </a:prstGeom>
          <a:pattFill prst="pct90">
            <a:fgClr>
              <a:schemeClr val="accent6"/>
            </a:fgClr>
            <a:bgClr>
              <a:schemeClr val="bg1"/>
            </a:bgClr>
          </a:pattFill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" y="1371600"/>
            <a:ext cx="3533683" cy="609600"/>
            <a:chOff x="609600" y="1371600"/>
            <a:chExt cx="3533683" cy="609600"/>
          </a:xfrm>
        </p:grpSpPr>
        <p:sp>
          <p:nvSpPr>
            <p:cNvPr id="3" name="Right Arrow 2"/>
            <p:cNvSpPr/>
            <p:nvPr/>
          </p:nvSpPr>
          <p:spPr>
            <a:xfrm>
              <a:off x="609600" y="1371600"/>
              <a:ext cx="381000" cy="520987"/>
            </a:xfrm>
            <a:prstGeom prst="rightArrow">
              <a:avLst/>
            </a:prstGeom>
            <a:gradFill>
              <a:gsLst>
                <a:gs pos="45391">
                  <a:srgbClr val="FF0000"/>
                </a:gs>
                <a:gs pos="19600">
                  <a:schemeClr val="accent3">
                    <a:lumMod val="40000"/>
                    <a:lumOff val="6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800" y="1396425"/>
              <a:ext cx="30764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গহিন  শব্দের  অর্থ কী?</a:t>
              </a:r>
              <a:endPara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80170" y="2057400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 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9782" y="2057400"/>
            <a:ext cx="1281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গর্ত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6103" y="2057400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নীচু পথ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9884" y="2057400"/>
            <a:ext cx="1802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জঙ্গের বন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59904" y="2671184"/>
            <a:ext cx="4639755" cy="609600"/>
            <a:chOff x="609600" y="1371600"/>
            <a:chExt cx="4639755" cy="609600"/>
          </a:xfrm>
        </p:grpSpPr>
        <p:sp>
          <p:nvSpPr>
            <p:cNvPr id="19" name="Right Arrow 18"/>
            <p:cNvSpPr/>
            <p:nvPr/>
          </p:nvSpPr>
          <p:spPr>
            <a:xfrm>
              <a:off x="609600" y="1371600"/>
              <a:ext cx="381000" cy="520987"/>
            </a:xfrm>
            <a:prstGeom prst="rightArrow">
              <a:avLst/>
            </a:prstGeom>
            <a:gradFill>
              <a:gsLst>
                <a:gs pos="45391">
                  <a:srgbClr val="FF0000"/>
                </a:gs>
                <a:gs pos="19600">
                  <a:schemeClr val="accent3">
                    <a:lumMod val="40000"/>
                    <a:lumOff val="6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1396425"/>
              <a:ext cx="418255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বাঁচতে দাও কবিতার কবি কে ?</a:t>
              </a:r>
              <a:endPara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724400" y="41148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শামসুর রাহমান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36103" y="3460752"/>
            <a:ext cx="2579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হাসেম খান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35518" y="3886200"/>
            <a:ext cx="23455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)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কামিনী রায়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2762" y="3413052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লীলা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মজুমদের 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9600" y="4724400"/>
            <a:ext cx="4378466" cy="548045"/>
            <a:chOff x="609600" y="1371600"/>
            <a:chExt cx="4378466" cy="548045"/>
          </a:xfrm>
        </p:grpSpPr>
        <p:sp>
          <p:nvSpPr>
            <p:cNvPr id="26" name="Right Arrow 25"/>
            <p:cNvSpPr/>
            <p:nvPr/>
          </p:nvSpPr>
          <p:spPr>
            <a:xfrm>
              <a:off x="609600" y="1371600"/>
              <a:ext cx="381000" cy="520987"/>
            </a:xfrm>
            <a:prstGeom prst="rightArrow">
              <a:avLst/>
            </a:prstGeom>
            <a:gradFill>
              <a:gsLst>
                <a:gs pos="45391">
                  <a:srgbClr val="FF0000"/>
                </a:gs>
                <a:gs pos="19600">
                  <a:schemeClr val="accent3">
                    <a:lumMod val="40000"/>
                    <a:lumOff val="6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6800" y="1396425"/>
              <a:ext cx="39212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শামসুর </a:t>
              </a:r>
              <a:r>
                <a:rPr lang="bn-BD" sz="2800" b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রাহমান পেশায় কী </a:t>
              </a:r>
              <a:r>
                <a:rPr lang="bn-BD" sz="28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ছিল  ?</a:t>
              </a:r>
              <a:endParaRPr lang="bn-BD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080170" y="5334000"/>
            <a:ext cx="1680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গায়ক  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00600" y="5344180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শিল্পী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52144" y="5943600"/>
            <a:ext cx="2137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বাদক  শিল্পী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99166" y="5943600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সাংবাদিক 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99166" y="4168034"/>
            <a:ext cx="400493" cy="4783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988066" y="5977868"/>
            <a:ext cx="457200" cy="523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235518" y="2168236"/>
            <a:ext cx="440882" cy="461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1" grpId="0"/>
      <p:bldP spid="22" grpId="0"/>
      <p:bldP spid="23" grpId="0"/>
      <p:bldP spid="24" grpId="0"/>
      <p:bldP spid="28" grpId="0"/>
      <p:bldP spid="29" grpId="0"/>
      <p:bldP spid="30" grpId="0"/>
      <p:bldP spid="31" grpId="0"/>
      <p:bldP spid="15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1419" y="381000"/>
            <a:ext cx="2603581" cy="762000"/>
          </a:xfrm>
          <a:prstGeom prst="rect">
            <a:avLst/>
          </a:prstGeom>
          <a:pattFill prst="pct90">
            <a:fgClr>
              <a:schemeClr val="accent6"/>
            </a:fgClr>
            <a:bgClr>
              <a:schemeClr val="bg1"/>
            </a:bgClr>
          </a:pattFill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" y="1371600"/>
            <a:ext cx="3589789" cy="609600"/>
            <a:chOff x="609600" y="1371600"/>
            <a:chExt cx="3589789" cy="609600"/>
          </a:xfrm>
        </p:grpSpPr>
        <p:sp>
          <p:nvSpPr>
            <p:cNvPr id="3" name="Right Arrow 2"/>
            <p:cNvSpPr/>
            <p:nvPr/>
          </p:nvSpPr>
          <p:spPr>
            <a:xfrm>
              <a:off x="609600" y="1371600"/>
              <a:ext cx="381000" cy="520987"/>
            </a:xfrm>
            <a:prstGeom prst="rightArrow">
              <a:avLst/>
            </a:prstGeom>
            <a:gradFill>
              <a:gsLst>
                <a:gs pos="45391">
                  <a:srgbClr val="FF0000"/>
                </a:gs>
                <a:gs pos="19600">
                  <a:schemeClr val="accent3">
                    <a:lumMod val="40000"/>
                    <a:lumOff val="6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6800" y="1396425"/>
              <a:ext cx="31325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গাঙে শব্দের অর্থ কী  ?</a:t>
              </a:r>
              <a:endPara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80170" y="2057400"/>
            <a:ext cx="1774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BD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নদীতে </a:t>
            </a:r>
            <a:r>
              <a:rPr lang="bn-BD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30904" y="2133600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নালাতে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2743200"/>
            <a:ext cx="132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গাঁও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1356" y="2743200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ঝিলে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9600" y="3783450"/>
            <a:ext cx="5218440" cy="609600"/>
            <a:chOff x="609600" y="1371600"/>
            <a:chExt cx="5218440" cy="609600"/>
          </a:xfrm>
        </p:grpSpPr>
        <p:sp>
          <p:nvSpPr>
            <p:cNvPr id="19" name="Right Arrow 18"/>
            <p:cNvSpPr/>
            <p:nvPr/>
          </p:nvSpPr>
          <p:spPr>
            <a:xfrm>
              <a:off x="609600" y="1371600"/>
              <a:ext cx="381000" cy="520987"/>
            </a:xfrm>
            <a:prstGeom prst="rightArrow">
              <a:avLst/>
            </a:prstGeom>
            <a:gradFill>
              <a:gsLst>
                <a:gs pos="45391">
                  <a:srgbClr val="FF0000"/>
                </a:gs>
                <a:gs pos="19600">
                  <a:schemeClr val="accent3">
                    <a:lumMod val="40000"/>
                    <a:lumOff val="6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66800" y="1396425"/>
              <a:ext cx="476124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শামসুর রাহমানের মৃত্যু কত সালে ? </a:t>
              </a:r>
              <a:endParaRPr lang="bn-BD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4724400" y="5206425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২০০৬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36103" y="4495800"/>
            <a:ext cx="2579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২০০৪ 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5267980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২০০৫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2762" y="4504677"/>
            <a:ext cx="1535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</a:t>
            </a:r>
            <a:r>
              <a:rPr lang="bn-BD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২০০৩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2170468"/>
            <a:ext cx="493638" cy="508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39567" y="5276418"/>
            <a:ext cx="533400" cy="444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1" grpId="0"/>
      <p:bldP spid="22" grpId="0"/>
      <p:bldP spid="23" grpId="0"/>
      <p:bldP spid="24" grpId="0"/>
      <p:bldP spid="4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28600"/>
            <a:ext cx="2667000" cy="914400"/>
          </a:xfrm>
          <a:prstGeom prst="rect">
            <a:avLst/>
          </a:prstGeom>
          <a:pattFill prst="pct90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2219" y="4577714"/>
            <a:ext cx="7203981" cy="1442086"/>
            <a:chOff x="609600" y="1371600"/>
            <a:chExt cx="3232257" cy="1406843"/>
          </a:xfrm>
        </p:grpSpPr>
        <p:sp>
          <p:nvSpPr>
            <p:cNvPr id="5" name="Right Arrow 4"/>
            <p:cNvSpPr/>
            <p:nvPr/>
          </p:nvSpPr>
          <p:spPr>
            <a:xfrm>
              <a:off x="609600" y="1371600"/>
              <a:ext cx="190500" cy="520987"/>
            </a:xfrm>
            <a:prstGeom prst="rightArrow">
              <a:avLst/>
            </a:prstGeom>
            <a:gradFill>
              <a:gsLst>
                <a:gs pos="45391">
                  <a:srgbClr val="FF0000"/>
                </a:gs>
                <a:gs pos="19600">
                  <a:schemeClr val="accent3">
                    <a:lumMod val="40000"/>
                    <a:lumOff val="60000"/>
                  </a:schemeClr>
                </a:gs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path path="circle">
                <a:fillToRect l="50000" t="50000" r="50000" b="50000"/>
              </a:path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00100" y="1396425"/>
              <a:ext cx="3041757" cy="13820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endParaRPr lang="bn-BD" sz="3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41157"/>
            <a:ext cx="49530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066800" y="4343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কবিতাটির মূল ভাব লিখে আনবে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22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2452" y="5943600"/>
            <a:ext cx="417694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0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609601"/>
            <a:ext cx="77723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510" y="284020"/>
            <a:ext cx="8458200" cy="1066800"/>
          </a:xfrm>
          <a:prstGeom prst="rect">
            <a:avLst/>
          </a:prstGeom>
          <a:gradFill>
            <a:gsLst>
              <a:gs pos="69190">
                <a:schemeClr val="accent2">
                  <a:lumMod val="60000"/>
                  <a:lumOff val="4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  <a:gs pos="35000">
                <a:schemeClr val="accent6">
                  <a:lumMod val="60000"/>
                  <a:lumOff val="40000"/>
                </a:schemeClr>
              </a:gs>
              <a:gs pos="100000">
                <a:schemeClr val="bg2">
                  <a:lumMod val="5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ছবিগুলি লক্ষ্য কর 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5629" y="5953127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90800" y="5675465"/>
            <a:ext cx="4191000" cy="746702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উপরের ছবিগুলি প্রাকৃতিক দৃশ্য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186"/>
            <a:ext cx="4191000" cy="3391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15187"/>
            <a:ext cx="3657600" cy="33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16142"/>
            <a:ext cx="3955997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1828800" y="381000"/>
            <a:ext cx="5634037" cy="990600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নিচের ছবিগুলি লক্ষ্য কর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611040" y="5257800"/>
            <a:ext cx="4267200" cy="1219200"/>
          </a:xfrm>
          <a:prstGeom prst="horizontalScroll">
            <a:avLst>
              <a:gd name="adj" fmla="val 234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ছবিগুলি প্রাকৃতিক দৃশ্য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16142"/>
            <a:ext cx="38862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368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304800" y="152400"/>
            <a:ext cx="8534400" cy="990600"/>
          </a:xfrm>
          <a:prstGeom prst="irregularSeal1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নিচের ছবিগুলি লক্ষ্য কর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5715000"/>
            <a:ext cx="4191000" cy="533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গাছ কাটার ফলে আমরা কী হারাবো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5638800"/>
            <a:ext cx="42672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সৌন্দর্য /  অক্সিজেন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3"/>
          <a:stretch/>
        </p:blipFill>
        <p:spPr>
          <a:xfrm>
            <a:off x="4606636" y="1607128"/>
            <a:ext cx="3720881" cy="32462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0" t="6793" r="12912"/>
          <a:stretch/>
        </p:blipFill>
        <p:spPr>
          <a:xfrm>
            <a:off x="838200" y="1607128"/>
            <a:ext cx="3531692" cy="3315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712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66255" y="200889"/>
            <a:ext cx="8686800" cy="1066800"/>
          </a:xfrm>
          <a:prstGeom prst="ribbon">
            <a:avLst>
              <a:gd name="adj1" fmla="val 21818"/>
              <a:gd name="adj2" fmla="val 672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কেন অক্সিজেন প্রয়োজন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15298" y="5181600"/>
            <a:ext cx="3657600" cy="1066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বাঁচার জন্য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9799"/>
            <a:ext cx="5250487" cy="2487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14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02904" y="609600"/>
            <a:ext cx="6096000" cy="609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4904509"/>
            <a:ext cx="5295900" cy="126769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বাঁচতে দাও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শামসুর রাহমান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3752" y="634448"/>
            <a:ext cx="2819400" cy="4750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699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1959310">
            <a:off x="1227070" y="765815"/>
            <a:ext cx="2084957" cy="1205345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২০০৬ সালে 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 rot="19161510">
            <a:off x="4854264" y="639325"/>
            <a:ext cx="2026269" cy="131582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১৯২৯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 rot="20585263">
            <a:off x="5734824" y="1831289"/>
            <a:ext cx="2250547" cy="148979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 </a:t>
            </a: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সাংবাদিকতা  </a:t>
            </a:r>
            <a:endParaRPr lang="bn-BD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rot="1305463">
            <a:off x="5068517" y="3942671"/>
            <a:ext cx="3727006" cy="239546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 জন্য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এলাটিং বেলাটি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ধান ভানলে কুঁড়ো দেবো, গোলাপ ফুটে খুকীর হাতে ।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75978" y="4419600"/>
            <a:ext cx="3382043" cy="1981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পুরুস্কারঃ- 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একাডেমী,  একুশে পদক ,মোহাম্মদ নাসির  উদ্দীন স্বর্ণপদক 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 rot="534595">
            <a:off x="394600" y="1985999"/>
            <a:ext cx="2300410" cy="228212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পৈতৃক নিবাস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নরসিংদী জেলার পাড়াতলী গ্রামে </a:t>
            </a:r>
          </a:p>
        </p:txBody>
      </p:sp>
      <p:sp>
        <p:nvSpPr>
          <p:cNvPr id="11" name="Up Arrow 10"/>
          <p:cNvSpPr/>
          <p:nvPr/>
        </p:nvSpPr>
        <p:spPr>
          <a:xfrm rot="2319462">
            <a:off x="4533159" y="2054038"/>
            <a:ext cx="685800" cy="533400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228600"/>
            <a:ext cx="287610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 w="11430"/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 পরিচিতি </a:t>
            </a:r>
            <a:endParaRPr lang="en-US" sz="4000" b="1" dirty="0">
              <a:ln w="11430"/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Up Arrow 20"/>
          <p:cNvSpPr/>
          <p:nvPr/>
        </p:nvSpPr>
        <p:spPr>
          <a:xfrm rot="4295431">
            <a:off x="5054708" y="2719062"/>
            <a:ext cx="685800" cy="533400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Up Arrow 22"/>
          <p:cNvSpPr/>
          <p:nvPr/>
        </p:nvSpPr>
        <p:spPr>
          <a:xfrm rot="8740567">
            <a:off x="4693365" y="4010167"/>
            <a:ext cx="685800" cy="533400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Up Arrow 24"/>
          <p:cNvSpPr/>
          <p:nvPr/>
        </p:nvSpPr>
        <p:spPr>
          <a:xfrm rot="13586898">
            <a:off x="3074249" y="4010167"/>
            <a:ext cx="685800" cy="533400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Up Arrow 26"/>
          <p:cNvSpPr/>
          <p:nvPr/>
        </p:nvSpPr>
        <p:spPr>
          <a:xfrm rot="15795700">
            <a:off x="2594472" y="3114650"/>
            <a:ext cx="685800" cy="533400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Up Arrow 27"/>
          <p:cNvSpPr/>
          <p:nvPr/>
        </p:nvSpPr>
        <p:spPr>
          <a:xfrm rot="19478883">
            <a:off x="3028189" y="2060574"/>
            <a:ext cx="685800" cy="533400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43" y="2494268"/>
            <a:ext cx="1966912" cy="16859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015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21" grpId="0" animBg="1"/>
      <p:bldP spid="23" grpId="0" animBg="1"/>
      <p:bldP spid="25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28600" y="304800"/>
            <a:ext cx="8610600" cy="1447800"/>
          </a:xfrm>
          <a:prstGeom prst="ribbon">
            <a:avLst>
              <a:gd name="adj1" fmla="val 29501"/>
              <a:gd name="adj2" fmla="val 395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010400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97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486</Words>
  <Application>Microsoft Office PowerPoint</Application>
  <PresentationFormat>On-screen Show (4:3)</PresentationFormat>
  <Paragraphs>121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BARI ALAM</dc:creator>
  <cp:lastModifiedBy>ICT</cp:lastModifiedBy>
  <cp:revision>255</cp:revision>
  <dcterms:created xsi:type="dcterms:W3CDTF">2006-08-16T00:00:00Z</dcterms:created>
  <dcterms:modified xsi:type="dcterms:W3CDTF">2017-09-27T04:05:42Z</dcterms:modified>
</cp:coreProperties>
</file>